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2"/>
  </p:notesMasterIdLst>
  <p:sldIdLst>
    <p:sldId id="299" r:id="rId6"/>
    <p:sldId id="300" r:id="rId7"/>
    <p:sldId id="301" r:id="rId8"/>
    <p:sldId id="304" r:id="rId9"/>
    <p:sldId id="305" r:id="rId10"/>
    <p:sldId id="306" r:id="rId11"/>
    <p:sldId id="312" r:id="rId12"/>
    <p:sldId id="313" r:id="rId13"/>
    <p:sldId id="302" r:id="rId14"/>
    <p:sldId id="303" r:id="rId15"/>
    <p:sldId id="307" r:id="rId16"/>
    <p:sldId id="308" r:id="rId17"/>
    <p:sldId id="309" r:id="rId18"/>
    <p:sldId id="310" r:id="rId19"/>
    <p:sldId id="311" r:id="rId20"/>
    <p:sldId id="314" r:id="rId21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84" d="100"/>
          <a:sy n="84" d="100"/>
        </p:scale>
        <p:origin x="-112" y="-688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692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iles.brightcove.com/oauth-exercises.zip" TargetMode="External"/><Relationship Id="rId3" Type="http://schemas.openxmlformats.org/officeDocument/2006/relationships/hyperlink" Target="http://cygwin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6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oauth.net/2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OAuth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Crooks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the OAuth UI in Studio</a:t>
            </a:r>
          </a:p>
          <a:p>
            <a:pPr lvl="1"/>
            <a:r>
              <a:rPr lang="en-US" dirty="0" smtClean="0"/>
              <a:t>But note that not all API operations are there yet</a:t>
            </a:r>
          </a:p>
          <a:p>
            <a:r>
              <a:rPr lang="en-US" dirty="0" smtClean="0"/>
              <a:t>Alternatively, make an API call to the OAuth API</a:t>
            </a:r>
          </a:p>
          <a:p>
            <a:pPr lvl="1"/>
            <a:r>
              <a:rPr lang="en-US" dirty="0" smtClean="0"/>
              <a:t>You will need your BC_TOKEN</a:t>
            </a:r>
          </a:p>
          <a:p>
            <a:pPr lvl="1"/>
            <a:r>
              <a:rPr lang="en-US" dirty="0" smtClean="0"/>
              <a:t>You will also need the operations you </a:t>
            </a:r>
            <a:r>
              <a:rPr lang="en-US" smtClean="0"/>
              <a:t>want access to</a:t>
            </a:r>
            <a:endParaRPr lang="en-US" dirty="0" smtClean="0"/>
          </a:p>
          <a:p>
            <a:pPr lvl="1"/>
            <a:r>
              <a:rPr lang="en-US" dirty="0" smtClean="0"/>
              <a:t>Get the BC_TOKEN from browser cookies</a:t>
            </a:r>
          </a:p>
          <a:p>
            <a:pPr lvl="2"/>
            <a:r>
              <a:rPr lang="en-US" dirty="0" smtClean="0"/>
              <a:t>You must be in Studio</a:t>
            </a:r>
          </a:p>
          <a:p>
            <a:pPr lvl="2"/>
            <a:r>
              <a:rPr lang="en-US" dirty="0" smtClean="0"/>
              <a:t>You must be in the account you want to use the API on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/>
              <a:t> </a:t>
            </a:r>
            <a:r>
              <a:rPr lang="en-US" dirty="0" smtClean="0"/>
              <a:t>where you can find them!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9496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Get Client Credentials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exercise, we will make a call to the </a:t>
            </a:r>
            <a:r>
              <a:rPr lang="en-US" dirty="0" err="1" smtClean="0"/>
              <a:t>OAuth</a:t>
            </a:r>
            <a:r>
              <a:rPr lang="en-US" dirty="0" smtClean="0"/>
              <a:t> API to get client credentials for the CMS API</a:t>
            </a:r>
          </a:p>
          <a:p>
            <a:r>
              <a:rPr lang="en-US" dirty="0" smtClean="0"/>
              <a:t>What you will need:</a:t>
            </a:r>
          </a:p>
          <a:p>
            <a:pPr lvl="1"/>
            <a:r>
              <a:rPr lang="en-US" dirty="0" smtClean="0"/>
              <a:t>Files for the exercises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http://files.brightcove.com</a:t>
            </a:r>
            <a:r>
              <a:rPr lang="en-US" dirty="0" smtClean="0">
                <a:hlinkClick r:id="rId2"/>
              </a:rPr>
              <a:t>/oauth-exercises.zip</a:t>
            </a:r>
            <a:endParaRPr lang="en-US" dirty="0" smtClean="0"/>
          </a:p>
          <a:p>
            <a:pPr lvl="1"/>
            <a:r>
              <a:rPr lang="en-US" dirty="0" smtClean="0"/>
              <a:t>A browser to access Studio</a:t>
            </a:r>
          </a:p>
          <a:p>
            <a:pPr lvl="1"/>
            <a:r>
              <a:rPr lang="en-US" dirty="0" smtClean="0"/>
              <a:t>Ability to run CURL commands (native on Macs; for Windows, </a:t>
            </a:r>
            <a:r>
              <a:rPr lang="en-US" dirty="0"/>
              <a:t>you can get these tools by installing </a:t>
            </a:r>
            <a:r>
              <a:rPr lang="en-US" dirty="0" err="1">
                <a:hlinkClick r:id="rId3"/>
              </a:rPr>
              <a:t>cygwin</a:t>
            </a:r>
            <a:r>
              <a:rPr lang="en-US" dirty="0"/>
              <a:t>. During the install you will be prompted for packages to install. Open the Net package, then check the curl option and then finish the installation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498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BC_TOKEN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Login to </a:t>
            </a:r>
            <a:r>
              <a:rPr lang="en-US" dirty="0" err="1" smtClean="0"/>
              <a:t>Brightcove</a:t>
            </a:r>
            <a:r>
              <a:rPr lang="en-US" dirty="0" smtClean="0"/>
              <a:t>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Open the Developer Console in your browser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Paste the following lines of JavaScript at the console prompt and press Return (this code is in </a:t>
            </a:r>
            <a:r>
              <a:rPr lang="en-US" dirty="0" err="1" smtClean="0"/>
              <a:t>JavaScript.js</a:t>
            </a:r>
            <a:r>
              <a:rPr lang="en-US" dirty="0" smtClean="0"/>
              <a:t>):</a:t>
            </a:r>
          </a:p>
          <a:p>
            <a:pPr marL="908050" lvl="4" indent="0">
              <a:buNone/>
            </a:pPr>
            <a:r>
              <a:rPr lang="en-US" sz="3200" dirty="0" err="1"/>
              <a:t>var</a:t>
            </a:r>
            <a:r>
              <a:rPr lang="en-US" sz="3200" dirty="0"/>
              <a:t> </a:t>
            </a:r>
            <a:r>
              <a:rPr lang="en-US" sz="3200" dirty="0" err="1"/>
              <a:t>cookiesArray</a:t>
            </a:r>
            <a:r>
              <a:rPr lang="en-US" sz="3200" dirty="0"/>
              <a:t> = </a:t>
            </a:r>
            <a:r>
              <a:rPr lang="en-US" sz="3200" dirty="0" err="1"/>
              <a:t>document.cookie.split</a:t>
            </a:r>
            <a:r>
              <a:rPr lang="en-US" sz="3200" dirty="0"/>
              <a:t>(";"), </a:t>
            </a:r>
            <a:r>
              <a:rPr lang="en-US" sz="3200" dirty="0" err="1"/>
              <a:t>cookiesObj</a:t>
            </a:r>
            <a:r>
              <a:rPr lang="en-US" sz="3200" dirty="0"/>
              <a:t> = {}, </a:t>
            </a:r>
            <a:r>
              <a:rPr lang="en-US" sz="3200" dirty="0" err="1"/>
              <a:t>i</a:t>
            </a:r>
            <a:r>
              <a:rPr lang="en-US" sz="3200" dirty="0"/>
              <a:t>, </a:t>
            </a:r>
            <a:r>
              <a:rPr lang="en-US" sz="3200" dirty="0" err="1"/>
              <a:t>tmpArray</a:t>
            </a:r>
            <a:r>
              <a:rPr lang="en-US" sz="3200" dirty="0"/>
              <a:t> = []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for (</a:t>
            </a:r>
            <a:r>
              <a:rPr lang="en-US" sz="3200" dirty="0" err="1"/>
              <a:t>i</a:t>
            </a:r>
            <a:r>
              <a:rPr lang="en-US" sz="3200" dirty="0"/>
              <a:t> = 0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 &lt; </a:t>
            </a:r>
            <a:r>
              <a:rPr lang="en-US" sz="3200" i="1" dirty="0" err="1"/>
              <a:t>cookiesArray.length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++) {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tmpArray</a:t>
            </a:r>
            <a:r>
              <a:rPr lang="en-US" sz="3200" dirty="0"/>
              <a:t> = </a:t>
            </a:r>
            <a:r>
              <a:rPr lang="en-US" sz="3200" dirty="0" err="1"/>
              <a:t>cookiesArray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].split("=")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cookiesObj</a:t>
            </a:r>
            <a:r>
              <a:rPr lang="en-US" sz="3200" dirty="0"/>
              <a:t>[</a:t>
            </a:r>
            <a:r>
              <a:rPr lang="en-US" sz="3200" dirty="0" err="1"/>
              <a:t>tmpArray</a:t>
            </a:r>
            <a:r>
              <a:rPr lang="en-US" sz="3200" dirty="0"/>
              <a:t>[0].replace(/\s/g, "")] = </a:t>
            </a:r>
            <a:r>
              <a:rPr lang="en-US" sz="3200" dirty="0" err="1"/>
              <a:t>tmpArray</a:t>
            </a:r>
            <a:r>
              <a:rPr lang="en-US" sz="3200" dirty="0"/>
              <a:t>[1]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}</a:t>
            </a:r>
          </a:p>
          <a:p>
            <a:pPr marL="908050" lvl="4" indent="0">
              <a:buNone/>
            </a:pPr>
            <a:r>
              <a:rPr lang="en-US" sz="3200" dirty="0" err="1"/>
              <a:t>window.prompt</a:t>
            </a:r>
            <a:r>
              <a:rPr lang="en-US" sz="3200" dirty="0"/>
              <a:t>("BC_TOKEN:", </a:t>
            </a:r>
            <a:r>
              <a:rPr lang="en-US" sz="3200" dirty="0" err="1"/>
              <a:t>cookiesObj.BC_TOKEN</a:t>
            </a:r>
            <a:r>
              <a:rPr lang="en-US" sz="3200" dirty="0"/>
              <a:t>)</a:t>
            </a:r>
            <a:r>
              <a:rPr lang="en-US" sz="3200" i="1" dirty="0"/>
              <a:t>;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You should see your BC_TOKEN cookie appear in a popup dialog; copy and save it for the next step.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9499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Access Credentials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 to a command line and paste in the following CURL command (the code is in </a:t>
            </a:r>
            <a:r>
              <a:rPr lang="en-US" dirty="0" err="1" smtClean="0"/>
              <a:t>curl.txt</a:t>
            </a:r>
            <a:r>
              <a:rPr lang="en-US" dirty="0" smtClean="0"/>
              <a:t>):</a:t>
            </a:r>
          </a:p>
          <a:p>
            <a:pPr marL="742950" indent="-742950">
              <a:buFont typeface="+mj-lt"/>
              <a:buAutoNum type="arabicPeriod"/>
            </a:pPr>
            <a:endParaRPr lang="en-US" dirty="0" smtClean="0"/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curl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--include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--header "Authorization: BC_TOKEN </a:t>
            </a:r>
            <a:r>
              <a:rPr lang="en-US" sz="2400" b="1" i="1" dirty="0" err="1">
                <a:solidFill>
                  <a:srgbClr val="FF0000"/>
                </a:solidFill>
                <a:latin typeface="Source Code Pro"/>
                <a:cs typeface="Source Code Pro"/>
              </a:rPr>
              <a:t>Your_BC_TOKEN_HERE</a:t>
            </a:r>
            <a:r>
              <a:rPr lang="en-US" sz="2400" dirty="0">
                <a:latin typeface="Source Code Pro"/>
                <a:cs typeface="Source Code Pro"/>
              </a:rPr>
              <a:t>"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--data 'name=</a:t>
            </a:r>
            <a:r>
              <a:rPr lang="en-US" sz="24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2400" dirty="0">
                <a:latin typeface="Source Code Pro"/>
                <a:cs typeface="Source Code Pro"/>
              </a:rPr>
              <a:t>=[{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"identity": 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"type": "video-cloud-account",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"account-id": </a:t>
            </a:r>
            <a:r>
              <a:rPr lang="en-US" sz="2400" b="1" i="1" dirty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},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"operations": [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"video-cloud/video/all"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]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}]'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2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2400" dirty="0" smtClean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Copy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and save them for use in the next exercise.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949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 an </a:t>
            </a:r>
            <a:r>
              <a:rPr lang="en-US" smtClean="0"/>
              <a:t>API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8063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this exercise, we will make a CMS API call from a web page, using the client credentials we got in the previous exercise</a:t>
            </a:r>
          </a:p>
          <a:p>
            <a:r>
              <a:rPr lang="en-US" dirty="0" smtClean="0"/>
              <a:t>Since we can’t call the </a:t>
            </a:r>
            <a:r>
              <a:rPr lang="en-US" dirty="0" err="1" smtClean="0"/>
              <a:t>OAuth</a:t>
            </a:r>
            <a:r>
              <a:rPr lang="en-US" dirty="0" smtClean="0"/>
              <a:t> API directly from our local web server, we’ll route the call through a proxy that Learning Services built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http://solutions.brightcove.com:8006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file we will work in is /</a:t>
            </a:r>
            <a:r>
              <a:rPr lang="en-US" dirty="0" err="1" smtClean="0"/>
              <a:t>oauth</a:t>
            </a:r>
            <a:r>
              <a:rPr lang="en-US" dirty="0" smtClean="0"/>
              <a:t>-exercises/</a:t>
            </a:r>
            <a:r>
              <a:rPr lang="en-US" dirty="0" err="1" smtClean="0"/>
              <a:t>oauth-</a:t>
            </a:r>
            <a:r>
              <a:rPr lang="en-US" dirty="0" err="1" smtClean="0"/>
              <a:t>exercise.html</a:t>
            </a:r>
            <a:endParaRPr lang="en-US" dirty="0" smtClean="0"/>
          </a:p>
          <a:p>
            <a:r>
              <a:rPr lang="en-US" dirty="0" smtClean="0"/>
              <a:t>You need to save this file somewhere under the document root of your local web server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38984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Proxy Call to Make the API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</a:t>
            </a:r>
            <a:r>
              <a:rPr lang="en-US" dirty="0" err="1" smtClean="0"/>
              <a:t>oauth-exercise.html</a:t>
            </a:r>
            <a:r>
              <a:rPr lang="en-US" dirty="0" smtClean="0"/>
              <a:t> file in your editor</a:t>
            </a:r>
          </a:p>
          <a:p>
            <a:r>
              <a:rPr lang="en-US" dirty="0" smtClean="0"/>
              <a:t>Open the send-</a:t>
            </a:r>
            <a:r>
              <a:rPr lang="en-US" dirty="0" err="1" smtClean="0"/>
              <a:t>request.js</a:t>
            </a:r>
            <a:r>
              <a:rPr lang="en-US" dirty="0" smtClean="0"/>
              <a:t> file in your editor</a:t>
            </a:r>
          </a:p>
          <a:p>
            <a:r>
              <a:rPr lang="en-US" dirty="0" smtClean="0"/>
              <a:t>Copy the contents of the send-</a:t>
            </a:r>
            <a:r>
              <a:rPr lang="en-US" dirty="0" err="1" smtClean="0"/>
              <a:t>request.js</a:t>
            </a:r>
            <a:r>
              <a:rPr lang="en-US" dirty="0" smtClean="0"/>
              <a:t> file and paste them into the </a:t>
            </a:r>
            <a:r>
              <a:rPr lang="en-US" i="1" dirty="0" err="1" smtClean="0">
                <a:latin typeface="Source Code Pro"/>
                <a:cs typeface="Source Code Pro"/>
              </a:rPr>
              <a:t>submitRequest</a:t>
            </a:r>
            <a:r>
              <a:rPr lang="en-US" i="1" dirty="0" smtClean="0">
                <a:latin typeface="Source Code Pro"/>
                <a:cs typeface="Source Code Pro"/>
              </a:rPr>
              <a:t>() </a:t>
            </a:r>
            <a:r>
              <a:rPr lang="en-US" dirty="0" smtClean="0"/>
              <a:t>function in the </a:t>
            </a:r>
            <a:r>
              <a:rPr lang="en-US" dirty="0" err="1" smtClean="0"/>
              <a:t>oauth-exercise.html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oauth-exercise.html</a:t>
            </a:r>
            <a:r>
              <a:rPr lang="en-US" dirty="0"/>
              <a:t> </a:t>
            </a:r>
            <a:r>
              <a:rPr lang="en-US" dirty="0" smtClean="0"/>
              <a:t>and browse it through your local web server:</a:t>
            </a:r>
          </a:p>
          <a:p>
            <a:pPr marL="234950" lvl="1" indent="0">
              <a:buNone/>
            </a:pPr>
            <a:r>
              <a:rPr lang="en-US" dirty="0" smtClean="0">
                <a:latin typeface="Source Code Pro"/>
                <a:cs typeface="Source Code Pro"/>
              </a:rPr>
              <a:t>http://</a:t>
            </a:r>
            <a:r>
              <a:rPr lang="en-US" dirty="0" err="1" smtClean="0">
                <a:latin typeface="Source Code Pro"/>
                <a:cs typeface="Source Code Pro"/>
              </a:rPr>
              <a:t>localhost</a:t>
            </a:r>
            <a:r>
              <a:rPr lang="en-US" dirty="0" smtClean="0">
                <a:latin typeface="Source Code Pro"/>
                <a:cs typeface="Source Code Pro"/>
              </a:rPr>
              <a:t>/{path}/</a:t>
            </a:r>
            <a:r>
              <a:rPr lang="en-US" dirty="0" err="1" smtClean="0">
                <a:latin typeface="Source Code Pro"/>
                <a:cs typeface="Source Code Pro"/>
              </a:rPr>
              <a:t>oauth-exercise.html</a:t>
            </a:r>
            <a:endParaRPr lang="en-US" dirty="0"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934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authentication system for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Used by Google, Twitter, etc.</a:t>
            </a:r>
          </a:p>
          <a:p>
            <a:r>
              <a:rPr lang="en-US" dirty="0" smtClean="0"/>
              <a:t>Used for all </a:t>
            </a:r>
            <a:r>
              <a:rPr lang="en-US" dirty="0" err="1" smtClean="0"/>
              <a:t>Brightcove’s</a:t>
            </a:r>
            <a:r>
              <a:rPr lang="en-US" dirty="0" smtClean="0"/>
              <a:t> new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several OAuth “flows”</a:t>
            </a:r>
          </a:p>
          <a:p>
            <a:r>
              <a:rPr lang="en-US" dirty="0" smtClean="0"/>
              <a:t>Customers will generally use the Client Credential flow</a:t>
            </a:r>
          </a:p>
          <a:p>
            <a:r>
              <a:rPr lang="en-US" dirty="0" smtClean="0"/>
              <a:t>OAuth Service accepts client and server-side calls, but client-side apps should not expose credentials</a:t>
            </a:r>
          </a:p>
          <a:p>
            <a:r>
              <a:rPr lang="en-US" dirty="0" smtClean="0"/>
              <a:t>How it works: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get client credentials for some combination of API operations</a:t>
            </a:r>
          </a:p>
          <a:p>
            <a:pPr lvl="2"/>
            <a:r>
              <a:rPr lang="en-US" dirty="0" smtClean="0"/>
              <a:t>Use the OAuth UI or make an API call</a:t>
            </a:r>
          </a:p>
          <a:p>
            <a:pPr lvl="2"/>
            <a:r>
              <a:rPr lang="en-US" dirty="0" smtClean="0"/>
              <a:t>The credentials are a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endParaRPr lang="en-US" dirty="0" smtClean="0"/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use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to get an </a:t>
            </a:r>
            <a:r>
              <a:rPr lang="en-US" dirty="0" err="1" smtClean="0"/>
              <a:t>access_token</a:t>
            </a:r>
            <a:r>
              <a:rPr lang="en-US" dirty="0" smtClean="0"/>
              <a:t> from the OAuth service</a:t>
            </a:r>
          </a:p>
          <a:p>
            <a:pPr lvl="2"/>
            <a:r>
              <a:rPr lang="en-US" dirty="0" err="1" smtClean="0"/>
              <a:t>access_tokens</a:t>
            </a:r>
            <a:r>
              <a:rPr lang="en-US" dirty="0" smtClean="0"/>
              <a:t> time out (currently in 5 minutes)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access_token</a:t>
            </a:r>
            <a:r>
              <a:rPr lang="en-US" dirty="0" smtClean="0"/>
              <a:t> is used to authenticate the API 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23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8" name="Picture 7" descr="client-credentials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81" y="1597025"/>
            <a:ext cx="8587581" cy="7317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6981" y="2892425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basic logic for using </a:t>
            </a:r>
            <a:r>
              <a:rPr lang="en-US" dirty="0" err="1" smtClean="0"/>
              <a:t>Oauth</a:t>
            </a:r>
            <a:r>
              <a:rPr lang="en-US" dirty="0" smtClean="0"/>
              <a:t> with your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5306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One App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Single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81" y="16732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2" y="3273425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just building one app, build the logic for getting tokens into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163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Multiple 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Prox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1" y="15970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1" y="2130425"/>
            <a:ext cx="53340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are going to create multiple apps (or a client-side web app) that will access an API, centralize the logic for getting access tokens in one place; one way to do this is to build a proxy for the API calls.</a:t>
            </a:r>
          </a:p>
          <a:p>
            <a:endParaRPr lang="en-US" dirty="0"/>
          </a:p>
          <a:p>
            <a:r>
              <a:rPr lang="en-US" dirty="0" smtClean="0"/>
              <a:t>The proxy could be a separate service or an embedded library. Note that there are several 3</a:t>
            </a:r>
            <a:r>
              <a:rPr lang="en-US" baseline="30000" dirty="0" smtClean="0"/>
              <a:t>rd</a:t>
            </a:r>
            <a:r>
              <a:rPr lang="en-US" dirty="0" smtClean="0"/>
              <a:t> party libraries </a:t>
            </a:r>
            <a:r>
              <a:rPr lang="en-US" dirty="0"/>
              <a:t>for OAuth2: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oauth.net</a:t>
            </a:r>
            <a:r>
              <a:rPr lang="en-US" dirty="0">
                <a:hlinkClick r:id="rId3"/>
              </a:rPr>
              <a:t>/2/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481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 to Get Client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API call</a:t>
            </a:r>
          </a:p>
          <a:p>
            <a:pPr marL="223837" lvl="4" indent="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sz="3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3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3400" dirty="0"/>
          </a:p>
          <a:p>
            <a:endParaRPr lang="en-US" dirty="0" smtClean="0"/>
          </a:p>
          <a:p>
            <a:r>
              <a:rPr lang="en-US" dirty="0" smtClean="0"/>
              <a:t>Headers</a:t>
            </a:r>
            <a:endParaRPr lang="en-US" dirty="0" smtClean="0"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100" dirty="0" err="1" smtClean="0">
                <a:latin typeface="Source Code Pro"/>
                <a:cs typeface="Source Code Pro"/>
              </a:rPr>
              <a:t>Authorizaton</a:t>
            </a:r>
            <a:r>
              <a:rPr lang="en-US" sz="3100" dirty="0" smtClean="0">
                <a:latin typeface="Source Code Pro"/>
                <a:cs typeface="Source Code Pro"/>
              </a:rPr>
              <a:t>: BC_TOKEN </a:t>
            </a:r>
            <a:r>
              <a:rPr lang="en-US" sz="3100" i="1" dirty="0" err="1" smtClean="0">
                <a:latin typeface="Source Code Pro"/>
                <a:cs typeface="Source Code Pro"/>
              </a:rPr>
              <a:t>your_bc_token</a:t>
            </a:r>
            <a:endParaRPr lang="en-US" sz="3100" i="1" dirty="0" smtClean="0"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100" dirty="0">
                <a:latin typeface="Source Code Pro"/>
                <a:cs typeface="Source Code Pro"/>
              </a:rPr>
              <a:t>Content-Type: application/x-www-form-</a:t>
            </a:r>
            <a:r>
              <a:rPr lang="en-US" sz="3100" dirty="0" err="1">
                <a:latin typeface="Source Code Pro"/>
                <a:cs typeface="Source Code Pro"/>
              </a:rPr>
              <a:t>urlencoded</a:t>
            </a:r>
            <a:endParaRPr lang="en-US" sz="3100" dirty="0"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Request body</a:t>
            </a: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name=</a:t>
            </a:r>
            <a:r>
              <a:rPr lang="en-US" sz="31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3100" dirty="0">
                <a:latin typeface="Source Code Pro"/>
                <a:cs typeface="Source Code Pro"/>
              </a:rPr>
              <a:t>=[</a:t>
            </a:r>
            <a:r>
              <a:rPr lang="en-US" sz="3100" dirty="0" smtClean="0">
                <a:latin typeface="Source Code Pro"/>
                <a:cs typeface="Source Code Pro"/>
              </a:rPr>
              <a:t>{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"identity": </a:t>
            </a:r>
            <a:r>
              <a:rPr lang="en-US" sz="3100" dirty="0" smtClean="0">
                <a:latin typeface="Source Code Pro"/>
                <a:cs typeface="Source Code Pro"/>
              </a:rPr>
              <a:t>{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  "type": "video-cloud-</a:t>
            </a:r>
            <a:r>
              <a:rPr lang="en-US" sz="3100" dirty="0" smtClean="0">
                <a:latin typeface="Source Code Pro"/>
                <a:cs typeface="Source Code Pro"/>
              </a:rPr>
              <a:t>account”,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  "account-id": </a:t>
            </a:r>
            <a:r>
              <a:rPr lang="en-US" sz="3100" b="1" i="1" dirty="0" smtClean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}</a:t>
            </a:r>
            <a:r>
              <a:rPr lang="en-US" sz="3100" dirty="0" smtClean="0">
                <a:latin typeface="Source Code Pro"/>
                <a:cs typeface="Source Code Pro"/>
              </a:rPr>
              <a:t>,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"operations": </a:t>
            </a:r>
            <a:r>
              <a:rPr lang="en-US" sz="3100" dirty="0" smtClean="0">
                <a:latin typeface="Source Code Pro"/>
                <a:cs typeface="Source Code Pro"/>
              </a:rPr>
              <a:t>[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  "video-cloud/video/</a:t>
            </a:r>
            <a:r>
              <a:rPr lang="en-US" sz="3100" dirty="0" smtClean="0">
                <a:latin typeface="Source Code Pro"/>
                <a:cs typeface="Source Code Pro"/>
              </a:rPr>
              <a:t>all”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</a:t>
            </a:r>
            <a:r>
              <a:rPr lang="en-US" sz="3100" dirty="0" smtClean="0">
                <a:latin typeface="Source Code Pro"/>
                <a:cs typeface="Source Code Pro"/>
              </a:rPr>
              <a:t>]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}]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2211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 to Get Access Token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call</a:t>
            </a:r>
          </a:p>
          <a:p>
            <a:pPr marL="234950" lvl="1" indent="0">
              <a:buNone/>
            </a:pPr>
            <a:r>
              <a:rPr lang="en-US" sz="2800" dirty="0">
                <a:latin typeface="Source Code Pro"/>
                <a:cs typeface="Source Code Pro"/>
              </a:rPr>
              <a:t>https://</a:t>
            </a:r>
            <a:r>
              <a:rPr lang="en-US" sz="2800" dirty="0" err="1">
                <a:latin typeface="Source Code Pro"/>
                <a:cs typeface="Source Code Pro"/>
              </a:rPr>
              <a:t>oauth.brightcove.com</a:t>
            </a:r>
            <a:r>
              <a:rPr lang="en-US" sz="2800" dirty="0">
                <a:latin typeface="Source Code Pro"/>
                <a:cs typeface="Source Code Pro"/>
              </a:rPr>
              <a:t>/v3/</a:t>
            </a:r>
            <a:r>
              <a:rPr lang="en-US" sz="2800" dirty="0" err="1">
                <a:latin typeface="Source Code Pro"/>
                <a:cs typeface="Source Code Pro"/>
              </a:rPr>
              <a:t>access_token</a:t>
            </a:r>
            <a:endParaRPr lang="en-US" sz="2800" dirty="0">
              <a:latin typeface="Source Code Pro"/>
              <a:cs typeface="Source Code Pro"/>
            </a:endParaRPr>
          </a:p>
          <a:p>
            <a:r>
              <a:rPr lang="en-US" dirty="0" smtClean="0"/>
              <a:t>Headers</a:t>
            </a:r>
          </a:p>
          <a:p>
            <a:pPr marL="234950" lvl="1" indent="0">
              <a:buNone/>
            </a:pPr>
            <a:r>
              <a:rPr lang="en-US" sz="2800" dirty="0" err="1">
                <a:latin typeface="Source Code Pro"/>
                <a:cs typeface="Source Code Pro"/>
              </a:rPr>
              <a:t>Authorizaton</a:t>
            </a:r>
            <a:r>
              <a:rPr lang="en-US" sz="2800" dirty="0">
                <a:latin typeface="Source Code Pro"/>
                <a:cs typeface="Source Code Pro"/>
              </a:rPr>
              <a:t>: </a:t>
            </a:r>
            <a:r>
              <a:rPr lang="en-US" sz="2800" dirty="0" smtClean="0">
                <a:latin typeface="Source Code Pro"/>
                <a:cs typeface="Source Code Pro"/>
              </a:rPr>
              <a:t>Basic </a:t>
            </a:r>
            <a:r>
              <a:rPr lang="en-US" sz="2800" i="1" dirty="0" err="1" smtClean="0">
                <a:latin typeface="Source Code Pro"/>
                <a:cs typeface="Source Code Pro"/>
              </a:rPr>
              <a:t>client_id:client_secret</a:t>
            </a:r>
            <a:r>
              <a:rPr lang="en-US" sz="2800" i="1" dirty="0" smtClean="0">
                <a:latin typeface="Source Code Pro"/>
                <a:cs typeface="Source Code Pro"/>
              </a:rPr>
              <a:t> (base64 encoded)</a:t>
            </a:r>
            <a:endParaRPr lang="en-US" sz="2800" i="1" dirty="0"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2800" dirty="0">
                <a:latin typeface="Source Code Pro"/>
                <a:cs typeface="Source Code Pro"/>
              </a:rPr>
              <a:t>Content-Type: application/x-www-form-</a:t>
            </a:r>
            <a:r>
              <a:rPr lang="en-US" sz="2800" dirty="0" err="1" smtClean="0">
                <a:latin typeface="Source Code Pro"/>
                <a:cs typeface="Source Code Pro"/>
              </a:rPr>
              <a:t>urlencoded</a:t>
            </a:r>
            <a:endParaRPr lang="en-US" dirty="0">
              <a:latin typeface="Source Code Pro"/>
              <a:cs typeface="Source Code Pro"/>
            </a:endParaRPr>
          </a:p>
          <a:p>
            <a:r>
              <a:rPr lang="en-US" dirty="0" smtClean="0"/>
              <a:t>Request body</a:t>
            </a:r>
          </a:p>
          <a:p>
            <a:pPr marL="234950" lvl="1" indent="0">
              <a:buNone/>
            </a:pPr>
            <a:r>
              <a:rPr lang="en-US" sz="2800" dirty="0" err="1">
                <a:latin typeface="Source Code Pro"/>
                <a:cs typeface="Source Code Pro"/>
              </a:rPr>
              <a:t>grant_type</a:t>
            </a:r>
            <a:r>
              <a:rPr lang="en-US" sz="2800" dirty="0">
                <a:latin typeface="Source Code Pro"/>
                <a:cs typeface="Source Code Pro"/>
              </a:rPr>
              <a:t>=</a:t>
            </a:r>
            <a:r>
              <a:rPr lang="en-US" sz="2800" dirty="0" err="1">
                <a:latin typeface="Source Code Pro"/>
                <a:cs typeface="Source Code Pro"/>
              </a:rPr>
              <a:t>client_credentials</a:t>
            </a:r>
            <a:endParaRPr lang="en-US" sz="2800" dirty="0">
              <a:latin typeface="Source Code Pro"/>
              <a:cs typeface="Source Code Pro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4420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</a:t>
            </a:r>
            <a:r>
              <a:rPr lang="en-US" smtClean="0"/>
              <a:t>with OAuth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1479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6599</TotalTime>
  <Words>1103</Words>
  <Application>Microsoft Macintosh PowerPoint</Application>
  <PresentationFormat>Custom</PresentationFormat>
  <Paragraphs>147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BC-Template2014</vt:lpstr>
      <vt:lpstr>Brightcove Dark</vt:lpstr>
      <vt:lpstr>2014 Titles</vt:lpstr>
      <vt:lpstr>Product titles with tagline</vt:lpstr>
      <vt:lpstr>Products with no taglines</vt:lpstr>
      <vt:lpstr>Working with OAuth</vt:lpstr>
      <vt:lpstr>What is Oauth 2.0</vt:lpstr>
      <vt:lpstr>How does it work?</vt:lpstr>
      <vt:lpstr>Client Credential Flow</vt:lpstr>
      <vt:lpstr>Sequence Diagram: One App</vt:lpstr>
      <vt:lpstr>Sequence Diagram: Multiple Apps</vt:lpstr>
      <vt:lpstr>API Call to Get Client Credentials</vt:lpstr>
      <vt:lpstr>API Call to Get Access Token</vt:lpstr>
      <vt:lpstr>Working with OAuth</vt:lpstr>
      <vt:lpstr>What You Need</vt:lpstr>
      <vt:lpstr>Hands-on: Get Client Credentials</vt:lpstr>
      <vt:lpstr>Get Your BC_TOKEN </vt:lpstr>
      <vt:lpstr>Get Your Access Credentials</vt:lpstr>
      <vt:lpstr>Make an API Call</vt:lpstr>
      <vt:lpstr>Setup</vt:lpstr>
      <vt:lpstr>Add the Proxy Call to Make the API Request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Kalpana Seshadri</cp:lastModifiedBy>
  <cp:revision>32</cp:revision>
  <dcterms:created xsi:type="dcterms:W3CDTF">2014-09-13T21:02:55Z</dcterms:created>
  <dcterms:modified xsi:type="dcterms:W3CDTF">2014-10-31T10:29:48Z</dcterms:modified>
</cp:coreProperties>
</file>